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1070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671A-8656-41F8-A63A-881127D5DB69}" type="datetimeFigureOut">
              <a:rPr lang="es-MX" smtClean="0"/>
              <a:pPr/>
              <a:t>23/12/2013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965492-7BD3-4C9F-A01D-98EDFE25DEB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671A-8656-41F8-A63A-881127D5DB69}" type="datetimeFigureOut">
              <a:rPr lang="es-MX" smtClean="0"/>
              <a:pPr/>
              <a:t>23/12/2013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5492-7BD3-4C9F-A01D-98EDFE25DEB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D965492-7BD3-4C9F-A01D-98EDFE25DEB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671A-8656-41F8-A63A-881127D5DB69}" type="datetimeFigureOut">
              <a:rPr lang="es-MX" smtClean="0"/>
              <a:pPr/>
              <a:t>23/12/2013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671A-8656-41F8-A63A-881127D5DB69}" type="datetimeFigureOut">
              <a:rPr lang="es-MX" smtClean="0"/>
              <a:pPr/>
              <a:t>23/12/2013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D965492-7BD3-4C9F-A01D-98EDFE25DEB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671A-8656-41F8-A63A-881127D5DB69}" type="datetimeFigureOut">
              <a:rPr lang="es-MX" smtClean="0"/>
              <a:pPr/>
              <a:t>23/12/2013</a:t>
            </a:fld>
            <a:endParaRPr lang="es-MX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965492-7BD3-4C9F-A01D-98EDFE25DEB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F08671A-8656-41F8-A63A-881127D5DB69}" type="datetimeFigureOut">
              <a:rPr lang="es-MX" smtClean="0"/>
              <a:pPr/>
              <a:t>23/12/2013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5492-7BD3-4C9F-A01D-98EDFE25DEB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671A-8656-41F8-A63A-881127D5DB69}" type="datetimeFigureOut">
              <a:rPr lang="es-MX" smtClean="0"/>
              <a:pPr/>
              <a:t>23/12/2013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MX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D965492-7BD3-4C9F-A01D-98EDFE25DEB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671A-8656-41F8-A63A-881127D5DB69}" type="datetimeFigureOut">
              <a:rPr lang="es-MX" smtClean="0"/>
              <a:pPr/>
              <a:t>23/12/2013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D965492-7BD3-4C9F-A01D-98EDFE25DEB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671A-8656-41F8-A63A-881127D5DB69}" type="datetimeFigureOut">
              <a:rPr lang="es-MX" smtClean="0"/>
              <a:pPr/>
              <a:t>23/12/2013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965492-7BD3-4C9F-A01D-98EDFE25DEB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965492-7BD3-4C9F-A01D-98EDFE25DEB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671A-8656-41F8-A63A-881127D5DB69}" type="datetimeFigureOut">
              <a:rPr lang="es-MX" smtClean="0"/>
              <a:pPr/>
              <a:t>23/12/2013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D965492-7BD3-4C9F-A01D-98EDFE25DEB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F08671A-8656-41F8-A63A-881127D5DB69}" type="datetimeFigureOut">
              <a:rPr lang="es-MX" smtClean="0"/>
              <a:pPr/>
              <a:t>23/12/2013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F08671A-8656-41F8-A63A-881127D5DB69}" type="datetimeFigureOut">
              <a:rPr lang="es-MX" smtClean="0"/>
              <a:pPr/>
              <a:t>23/12/2013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965492-7BD3-4C9F-A01D-98EDFE25DEB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-180528" y="274638"/>
            <a:ext cx="9145016" cy="634082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rgbClr val="FFFF00"/>
                </a:solidFill>
              </a:rPr>
              <a:t>  </a:t>
            </a:r>
            <a:r>
              <a:rPr lang="es-MX" b="1" dirty="0" smtClean="0">
                <a:solidFill>
                  <a:srgbClr val="C00000"/>
                </a:solidFill>
              </a:rPr>
              <a:t>HEMATOLOGIA EEXCEL DICIEMBRE 2013</a:t>
            </a:r>
            <a:r>
              <a:rPr lang="es-MX" dirty="0" smtClean="0">
                <a:solidFill>
                  <a:srgbClr val="FFFF00"/>
                </a:solidFill>
              </a:rPr>
              <a:t>.    </a:t>
            </a:r>
            <a:endParaRPr lang="es-MX" dirty="0"/>
          </a:p>
        </p:txBody>
      </p:sp>
      <p:pic>
        <p:nvPicPr>
          <p:cNvPr id="7" name="Picture 7" descr="LOGOCGQ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1680" y="1628800"/>
            <a:ext cx="5400600" cy="23679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395536" y="4293096"/>
            <a:ext cx="8352928" cy="18002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s-MX" dirty="0" smtClean="0">
                <a:solidFill>
                  <a:srgbClr val="7030A0"/>
                </a:solidFill>
              </a:rPr>
              <a:t>EVALUACION EXTERNA DE CALIDAD ENTRE LABORATORIOS.</a:t>
            </a:r>
          </a:p>
          <a:p>
            <a:pPr>
              <a:lnSpc>
                <a:spcPct val="80000"/>
              </a:lnSpc>
            </a:pPr>
            <a:r>
              <a:rPr lang="es-MX" dirty="0" smtClean="0">
                <a:solidFill>
                  <a:srgbClr val="7030A0"/>
                </a:solidFill>
              </a:rPr>
              <a:t>CASO CLINICO EN HEMATOLOGIA DICIEMBRE 2013.</a:t>
            </a:r>
          </a:p>
          <a:p>
            <a:pPr>
              <a:lnSpc>
                <a:spcPct val="80000"/>
              </a:lnSpc>
            </a:pPr>
            <a:r>
              <a:rPr lang="es-MX" dirty="0" smtClean="0">
                <a:solidFill>
                  <a:srgbClr val="7030A0"/>
                </a:solidFill>
              </a:rPr>
              <a:t>AUTOR:QFB Y EHDL JOSE LUIS GOMEZ ORTEGA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MX" dirty="0" smtClean="0">
                <a:solidFill>
                  <a:srgbClr val="7030A0"/>
                </a:solidFill>
              </a:rPr>
              <a:t>     CED. PROF. 808525  CED. ESPECIALISTA 5052375</a:t>
            </a:r>
            <a:endParaRPr lang="es-ES" dirty="0" smtClean="0">
              <a:solidFill>
                <a:srgbClr val="7030A0"/>
              </a:solidFill>
            </a:endParaRP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92D050"/>
                </a:solidFill>
              </a:rPr>
              <a:t>REPORTE CITOLOGIA HEMATICA.</a:t>
            </a:r>
            <a:endParaRPr lang="es-MX" b="1" dirty="0">
              <a:solidFill>
                <a:srgbClr val="92D050"/>
              </a:solidFill>
            </a:endParaRPr>
          </a:p>
        </p:txBody>
      </p:sp>
      <p:pic>
        <p:nvPicPr>
          <p:cNvPr id="7" name="Picture 2" descr="C:\Users\JOSE L. GOMEZ ORTEGA\Documents\Mis escaneos\NEUTROFILIA REACTIV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26775" r="30263" b="38576"/>
          <a:stretch>
            <a:fillRect/>
          </a:stretch>
        </p:blipFill>
        <p:spPr bwMode="auto">
          <a:xfrm>
            <a:off x="899592" y="1556792"/>
            <a:ext cx="7488832" cy="41764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4" name="3 Rectángulo"/>
          <p:cNvSpPr/>
          <p:nvPr/>
        </p:nvSpPr>
        <p:spPr>
          <a:xfrm>
            <a:off x="1187624" y="5805264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srgbClr val="C00000"/>
                </a:solidFill>
              </a:rPr>
              <a:t>ARCHIVO: LABORATORIO QUIMICO CLINICO ACAPULCO</a:t>
            </a:r>
            <a:endParaRPr lang="es-MX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92D050"/>
                </a:solidFill>
              </a:rPr>
              <a:t>HISTORIA CLINICA</a:t>
            </a:r>
            <a:endParaRPr lang="es-MX" b="1" dirty="0">
              <a:solidFill>
                <a:srgbClr val="92D05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MX" b="1" dirty="0" smtClean="0">
                <a:solidFill>
                  <a:srgbClr val="0070C0"/>
                </a:solidFill>
              </a:rPr>
              <a:t>PACIENTE FEMENINO  DE 3 AÑOS DE EDAD.</a:t>
            </a:r>
          </a:p>
          <a:p>
            <a:pPr>
              <a:lnSpc>
                <a:spcPct val="90000"/>
              </a:lnSpc>
            </a:pPr>
            <a:endParaRPr lang="es-MX" b="1" dirty="0" smtClean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es-MX" b="1" dirty="0" smtClean="0">
                <a:solidFill>
                  <a:srgbClr val="0070C0"/>
                </a:solidFill>
              </a:rPr>
              <a:t>HACE UNA SEMANA INICIO SU PADECIMIENTO CON FIEBRE, CEFALEA  Y MALESTAR GENERAL</a:t>
            </a:r>
          </a:p>
          <a:p>
            <a:pPr>
              <a:lnSpc>
                <a:spcPct val="90000"/>
              </a:lnSpc>
            </a:pPr>
            <a:endParaRPr lang="es-MX" b="1" dirty="0" smtClean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es-MX" b="1" dirty="0" smtClean="0">
                <a:solidFill>
                  <a:srgbClr val="0070C0"/>
                </a:solidFill>
              </a:rPr>
              <a:t>EN EXPLORACION FISICA SE ENCONTRO UNA PACIENTE GRAVE, INQUIETA CON HIPERTERMIA DE 40 GRADOS.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92D050"/>
                </a:solidFill>
              </a:rPr>
              <a:t>FROTIS PERIFERICO</a:t>
            </a:r>
            <a:endParaRPr lang="es-MX" b="1" dirty="0">
              <a:solidFill>
                <a:srgbClr val="92D050"/>
              </a:solidFill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72816"/>
            <a:ext cx="6048671" cy="3659835"/>
          </a:xfr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PREGUNTA 1</a:t>
            </a:r>
            <a:endParaRPr lang="es-MX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MX" dirty="0" smtClean="0">
                <a:solidFill>
                  <a:srgbClr val="00B050"/>
                </a:solidFill>
              </a:rPr>
              <a:t>LA ALTERACION QUE SE OBSERVA EN LOS NEUTROFILOS DEL FROTIS PERIFERICO ES CONSECUENCIA DE:</a:t>
            </a:r>
          </a:p>
          <a:p>
            <a:pPr>
              <a:lnSpc>
                <a:spcPct val="90000"/>
              </a:lnSpc>
            </a:pPr>
            <a:r>
              <a:rPr lang="es-MX" dirty="0" smtClean="0">
                <a:solidFill>
                  <a:srgbClr val="0070C0"/>
                </a:solidFill>
              </a:rPr>
              <a:t>A) INFECCION VIRAL.</a:t>
            </a:r>
          </a:p>
          <a:p>
            <a:pPr>
              <a:lnSpc>
                <a:spcPct val="90000"/>
              </a:lnSpc>
            </a:pPr>
            <a:r>
              <a:rPr lang="es-MX" dirty="0" smtClean="0">
                <a:solidFill>
                  <a:srgbClr val="0070C0"/>
                </a:solidFill>
              </a:rPr>
              <a:t>B) INFECCION POR METAZOARIOS.</a:t>
            </a:r>
          </a:p>
          <a:p>
            <a:pPr>
              <a:lnSpc>
                <a:spcPct val="90000"/>
              </a:lnSpc>
            </a:pPr>
            <a:r>
              <a:rPr lang="es-MX" dirty="0" smtClean="0">
                <a:solidFill>
                  <a:srgbClr val="0070C0"/>
                </a:solidFill>
              </a:rPr>
              <a:t>C) ALTERACION METABOLICA HEREDITARIA.</a:t>
            </a:r>
          </a:p>
          <a:p>
            <a:pPr>
              <a:lnSpc>
                <a:spcPct val="90000"/>
              </a:lnSpc>
            </a:pPr>
            <a:r>
              <a:rPr lang="es-MX" dirty="0" smtClean="0">
                <a:solidFill>
                  <a:srgbClr val="0070C0"/>
                </a:solidFill>
              </a:rPr>
              <a:t>D) MADURACION ACELERADA  DE NEUTROFILOS.</a:t>
            </a:r>
          </a:p>
          <a:p>
            <a:pPr>
              <a:lnSpc>
                <a:spcPct val="90000"/>
              </a:lnSpc>
            </a:pPr>
            <a:r>
              <a:rPr lang="es-MX" dirty="0" smtClean="0">
                <a:solidFill>
                  <a:srgbClr val="0070C0"/>
                </a:solidFill>
              </a:rPr>
              <a:t>E) INFECCION POR PROTOZORIOS</a:t>
            </a:r>
            <a:endParaRPr lang="es-MX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PREGUNTA 2.</a:t>
            </a:r>
            <a:endParaRPr lang="es-MX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>
                <a:solidFill>
                  <a:srgbClr val="00B050"/>
                </a:solidFill>
              </a:rPr>
              <a:t>¿ QUE ALTERACIONES PRESENTAN LOS NEUTROFILOS SEGMENTADOS DEL FROTIS PERIFERICO ?</a:t>
            </a:r>
          </a:p>
          <a:p>
            <a:r>
              <a:rPr lang="es-MX" dirty="0" smtClean="0">
                <a:solidFill>
                  <a:srgbClr val="0070C0"/>
                </a:solidFill>
              </a:rPr>
              <a:t>A) MULTILOBULACION NUCLEAR.</a:t>
            </a:r>
          </a:p>
          <a:p>
            <a:r>
              <a:rPr lang="es-MX" dirty="0" smtClean="0">
                <a:solidFill>
                  <a:srgbClr val="0070C0"/>
                </a:solidFill>
              </a:rPr>
              <a:t>B) PERSISTENCIA DE AZUROFILIA EN LOS GRANULOS  CITOPLASMICOS (GRANULACION TOXICA).</a:t>
            </a:r>
          </a:p>
          <a:p>
            <a:r>
              <a:rPr lang="es-MX" dirty="0" smtClean="0">
                <a:solidFill>
                  <a:srgbClr val="0070C0"/>
                </a:solidFill>
              </a:rPr>
              <a:t>C) PROLONGACION  CITOPLASMICA.</a:t>
            </a:r>
          </a:p>
          <a:p>
            <a:r>
              <a:rPr lang="es-MX" dirty="0" smtClean="0">
                <a:solidFill>
                  <a:srgbClr val="0070C0"/>
                </a:solidFill>
              </a:rPr>
              <a:t>D) CROMATINA HETEROGENEA.</a:t>
            </a:r>
          </a:p>
          <a:p>
            <a:r>
              <a:rPr lang="es-MX" dirty="0" smtClean="0">
                <a:solidFill>
                  <a:srgbClr val="0070C0"/>
                </a:solidFill>
              </a:rPr>
              <a:t>E)  ASINCRONIA DE MADURACION NUCLEO-CITOPLASMA.</a:t>
            </a:r>
            <a:endParaRPr lang="es-MX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PREGUNTA 3</a:t>
            </a:r>
            <a:endParaRPr lang="es-MX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B050"/>
                </a:solidFill>
              </a:rPr>
              <a:t>QUE TERMINO DESCRIBE MEJOR LOS RESULTADOS DE LA CITOLOGIA HEMATICA?</a:t>
            </a:r>
          </a:p>
          <a:p>
            <a:r>
              <a:rPr lang="es-MX" dirty="0" smtClean="0">
                <a:solidFill>
                  <a:srgbClr val="0070C0"/>
                </a:solidFill>
              </a:rPr>
              <a:t>A) NEUTROPENIA Y GRANULOCITOSIS.</a:t>
            </a:r>
          </a:p>
          <a:p>
            <a:r>
              <a:rPr lang="es-MX" dirty="0" smtClean="0">
                <a:solidFill>
                  <a:srgbClr val="0070C0"/>
                </a:solidFill>
              </a:rPr>
              <a:t>B) LINFOCITOSIS Y NEUTROFILIA.</a:t>
            </a:r>
          </a:p>
          <a:p>
            <a:r>
              <a:rPr lang="es-MX" dirty="0" smtClean="0">
                <a:solidFill>
                  <a:srgbClr val="0070C0"/>
                </a:solidFill>
              </a:rPr>
              <a:t>C) LINFOCITOPENIA Y GRANULOPENIA.</a:t>
            </a:r>
          </a:p>
          <a:p>
            <a:r>
              <a:rPr lang="es-MX" dirty="0" smtClean="0">
                <a:solidFill>
                  <a:srgbClr val="0070C0"/>
                </a:solidFill>
              </a:rPr>
              <a:t>D) NEUTROFILIA Y LEUCOCITOSIS.</a:t>
            </a:r>
          </a:p>
          <a:p>
            <a:r>
              <a:rPr lang="es-MX" dirty="0" smtClean="0">
                <a:solidFill>
                  <a:srgbClr val="0070C0"/>
                </a:solidFill>
              </a:rPr>
              <a:t>E) TROMBOCITOPENIA Y ANEMIA.</a:t>
            </a:r>
            <a:endParaRPr lang="es-ES" dirty="0" smtClean="0">
              <a:solidFill>
                <a:srgbClr val="0070C0"/>
              </a:solidFill>
            </a:endParaRP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PREGUNTA  4</a:t>
            </a:r>
            <a:endParaRPr lang="es-MX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B050"/>
                </a:solidFill>
              </a:rPr>
              <a:t>LAS VACUOLAS DENTRO DE NEUTROFILOS EN EL FROTIS PERIFERICO SON INDICADORES DE:</a:t>
            </a:r>
          </a:p>
          <a:p>
            <a:r>
              <a:rPr lang="es-MX" dirty="0" smtClean="0">
                <a:solidFill>
                  <a:srgbClr val="0070C0"/>
                </a:solidFill>
              </a:rPr>
              <a:t>A) GRASA.</a:t>
            </a:r>
          </a:p>
          <a:p>
            <a:r>
              <a:rPr lang="es-MX" dirty="0" smtClean="0">
                <a:solidFill>
                  <a:srgbClr val="0070C0"/>
                </a:solidFill>
              </a:rPr>
              <a:t>B) MUCOPOLISACARIDOS.</a:t>
            </a:r>
          </a:p>
          <a:p>
            <a:r>
              <a:rPr lang="es-MX" dirty="0" smtClean="0">
                <a:solidFill>
                  <a:srgbClr val="0070C0"/>
                </a:solidFill>
              </a:rPr>
              <a:t>C) MORULAS.</a:t>
            </a:r>
          </a:p>
          <a:p>
            <a:r>
              <a:rPr lang="es-MX" dirty="0" smtClean="0">
                <a:solidFill>
                  <a:srgbClr val="0070C0"/>
                </a:solidFill>
              </a:rPr>
              <a:t>D) LIPOSOMAS.</a:t>
            </a:r>
          </a:p>
          <a:p>
            <a:r>
              <a:rPr lang="es-MX" dirty="0" smtClean="0">
                <a:solidFill>
                  <a:srgbClr val="0070C0"/>
                </a:solidFill>
              </a:rPr>
              <a:t>E) FAGOSOMAS CON PLASMA.</a:t>
            </a:r>
            <a:endParaRPr lang="es-ES" dirty="0" smtClean="0">
              <a:solidFill>
                <a:srgbClr val="0070C0"/>
              </a:solidFill>
            </a:endParaRP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PREGUNTA  5</a:t>
            </a:r>
            <a:endParaRPr lang="es-MX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B050"/>
                </a:solidFill>
              </a:rPr>
              <a:t>¿ CUAL PUDIERA SER CAUSA DE LA PATOLOGIA DE LA PACIENTE?</a:t>
            </a:r>
          </a:p>
          <a:p>
            <a:r>
              <a:rPr lang="es-MX" dirty="0" smtClean="0">
                <a:solidFill>
                  <a:srgbClr val="0070C0"/>
                </a:solidFill>
              </a:rPr>
              <a:t>A) LEUCEMIA MIELOIDE AGUDA.</a:t>
            </a:r>
          </a:p>
          <a:p>
            <a:r>
              <a:rPr lang="es-MX" dirty="0" smtClean="0">
                <a:solidFill>
                  <a:srgbClr val="0070C0"/>
                </a:solidFill>
              </a:rPr>
              <a:t>B) LEUCEMIA LINFOIDE AGUDA.</a:t>
            </a:r>
          </a:p>
          <a:p>
            <a:r>
              <a:rPr lang="es-MX" dirty="0" smtClean="0">
                <a:solidFill>
                  <a:srgbClr val="0070C0"/>
                </a:solidFill>
              </a:rPr>
              <a:t>C) INFECCION POR MICROORGANISMOS PIOGENOS.</a:t>
            </a:r>
          </a:p>
          <a:p>
            <a:r>
              <a:rPr lang="es-MX" dirty="0" smtClean="0">
                <a:solidFill>
                  <a:srgbClr val="0070C0"/>
                </a:solidFill>
              </a:rPr>
              <a:t>D) INFECCION POR ENTEROBACTERIAS.</a:t>
            </a:r>
          </a:p>
          <a:p>
            <a:r>
              <a:rPr lang="es-MX" dirty="0" smtClean="0">
                <a:solidFill>
                  <a:srgbClr val="0070C0"/>
                </a:solidFill>
              </a:rPr>
              <a:t>E) INFECCION POR VIRUS DEL DENGUE.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44</TotalTime>
  <Words>310</Words>
  <Application>Microsoft Office PowerPoint</Application>
  <PresentationFormat>Presentación en pantalla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Civil</vt:lpstr>
      <vt:lpstr>  HEMATOLOGIA EEXCEL DICIEMBRE 2013.    </vt:lpstr>
      <vt:lpstr>REPORTE CITOLOGIA HEMATICA.</vt:lpstr>
      <vt:lpstr>HISTORIA CLINICA</vt:lpstr>
      <vt:lpstr>FROTIS PERIFERICO</vt:lpstr>
      <vt:lpstr>PREGUNTA 1</vt:lpstr>
      <vt:lpstr>PREGUNTA 2.</vt:lpstr>
      <vt:lpstr>PREGUNTA 3</vt:lpstr>
      <vt:lpstr>PREGUNTA  4</vt:lpstr>
      <vt:lpstr>PREGUNTA  5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HEMATOLOGIA EEXCEL DICIEMBRE 2013.</dc:title>
  <dc:creator>JOSE L. GOMEZ ORTEGA</dc:creator>
  <cp:lastModifiedBy>Rosa Ma</cp:lastModifiedBy>
  <cp:revision>4</cp:revision>
  <dcterms:created xsi:type="dcterms:W3CDTF">2013-12-21T21:36:16Z</dcterms:created>
  <dcterms:modified xsi:type="dcterms:W3CDTF">2013-12-24T04:21:38Z</dcterms:modified>
</cp:coreProperties>
</file>